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64" saveSubsetFonts="1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5238" autoAdjust="0"/>
  </p:normalViewPr>
  <p:slideViewPr>
    <p:cSldViewPr>
      <p:cViewPr varScale="1">
        <p:scale>
          <a:sx n="111" d="100"/>
          <a:sy n="111" d="100"/>
        </p:scale>
        <p:origin x="-23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D14BC-53B3-4247-BB85-2F638CD99B2A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7100" y="736600"/>
            <a:ext cx="4943475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7319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377319"/>
            <a:ext cx="2945659" cy="4936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2D2AF-9409-43A5-AC34-AABC2BFFCC3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59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A2D2AF-9409-43A5-AC34-AABC2BFFCC3E}" type="slidenum">
              <a:rPr lang="ru-RU" smtClean="0"/>
              <a:t>164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605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464BC17-8A77-4CF0-8C28-E003778FA673}" type="slidenum">
              <a:rPr lang="ru-RU" altLang="ru-RU" smtClean="0"/>
              <a:pPr eaLnBrk="1" hangingPunct="1"/>
              <a:t>168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736047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638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309037-EEBB-42F3-9F0C-36A5B16AE837}" type="slidenum">
              <a:rPr lang="ru-RU" altLang="ru-RU" smtClean="0"/>
              <a:pPr eaLnBrk="1" hangingPunct="1"/>
              <a:t>169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055374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7155" indent="-283521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4085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7718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41352" indent="-226817" defTabSz="897817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4986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8620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2254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55888" indent="-226817" defTabSz="89781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7B6FB0F-8CDF-4F74-9289-F253E8B34D7B}" type="slidenum">
              <a:rPr lang="ru-RU" altLang="ru-RU" smtClean="0"/>
              <a:pPr eaLnBrk="1" hangingPunct="1"/>
              <a:t>170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577559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E32AA-DEE3-4FA5-8076-746652111378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05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422B3-541F-4378-8547-0090FA824A18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4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00648-2AED-4F6B-962B-EAEC193EF3D7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831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29865-4E4A-47BF-AD34-256309F2F710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5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64442-A6B0-4F89-919E-CCA8B6734686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841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E67F-68ED-408E-B3EC-D07513487D4C}" type="datetime1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6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573F9-63F7-4E82-91BB-C7FAEBCBCFA7}" type="datetime1">
              <a:rPr lang="ru-RU" smtClean="0"/>
              <a:t>18.03.2021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94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684D7-E022-41DE-BA6D-68408834A173}" type="datetime1">
              <a:rPr lang="ru-RU" smtClean="0"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28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E50A0-A379-42D6-9A43-9CD9111CBDE2}" type="datetime1">
              <a:rPr lang="ru-RU" smtClean="0"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57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ACF98-249E-400B-9BFB-4FA2802B6E31}" type="datetime1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47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39AD-EB7D-425E-8D03-AFE2DA1EFFAE}" type="datetime1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06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E2B42-B673-4B62-96DD-75847E9CFC79}" type="datetime1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165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9D09C-872D-48B9-ACCF-4FFA20BAF4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933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Михеев\Desktop\Приказ на подготовку плана тушения на 2019 год\Карта схема охраны лесов от пожаров Кировская область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112" y="199075"/>
            <a:ext cx="5221200" cy="665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332657"/>
            <a:ext cx="8352928" cy="72008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лесопарков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48306" y="0"/>
            <a:ext cx="2895600" cy="365125"/>
          </a:xfrm>
        </p:spPr>
        <p:txBody>
          <a:bodyPr/>
          <a:lstStyle/>
          <a:p>
            <a:r>
              <a:rPr lang="ru-RU" dirty="0" smtClean="0"/>
              <a:t>136</a:t>
            </a:r>
            <a:endParaRPr lang="ru-RU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377120"/>
              </p:ext>
            </p:extLst>
          </p:nvPr>
        </p:nvGraphicFramePr>
        <p:xfrm>
          <a:off x="107504" y="2492896"/>
          <a:ext cx="2334358" cy="97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88"/>
                <a:gridCol w="2134270"/>
              </a:tblGrid>
              <a:tr h="213254">
                <a:tc gridSpan="2"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Утвержденные маршруты авиапатрулирования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 hMerge="1">
                  <a:txBody>
                    <a:bodyPr/>
                    <a:lstStyle/>
                    <a:p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Кировского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Кирсинского</a:t>
                      </a:r>
                      <a:r>
                        <a:rPr lang="ru-RU" sz="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  <a:tr h="213254"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маршрут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Котельничского</a:t>
                      </a:r>
                      <a:r>
                        <a:rPr lang="ru-RU" sz="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авиаотделения</a:t>
                      </a:r>
                      <a:endParaRPr lang="ru-RU" sz="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4431" marR="84431" marT="45668" marB="45668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332303" y="3459371"/>
            <a:ext cx="1942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авиапатрулирования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049" y="4005064"/>
            <a:ext cx="829408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7033065" y="4808184"/>
            <a:ext cx="541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Ан-2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boxgadget.ru/wp-content/uploads/2017/12/201708301103__375de45f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958" y="5084707"/>
            <a:ext cx="1291590" cy="86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7"/>
          <p:cNvSpPr txBox="1"/>
          <p:nvPr/>
        </p:nvSpPr>
        <p:spPr>
          <a:xfrm>
            <a:off x="6889049" y="5958497"/>
            <a:ext cx="881380" cy="2667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kern="12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Cessna 182</a:t>
            </a:r>
            <a:endParaRPr lang="ru-RU" sz="12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426919"/>
              </p:ext>
            </p:extLst>
          </p:nvPr>
        </p:nvGraphicFramePr>
        <p:xfrm>
          <a:off x="107504" y="4139410"/>
          <a:ext cx="2281292" cy="1939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0646"/>
                <a:gridCol w="1140646"/>
              </a:tblGrid>
              <a:tr h="4458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Площади</a:t>
                      </a:r>
                      <a:r>
                        <a:rPr lang="ru-RU" sz="8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зон охраны лесов от пожаров</a:t>
                      </a:r>
                      <a:endParaRPr lang="ru-RU" sz="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8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 наземного обнаружения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325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авиационного обнаружения и наземного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4614,7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458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Зона</a:t>
                      </a:r>
                      <a:r>
                        <a:rPr lang="ru-RU" sz="8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авиационного обнаружения и тушения (тыс. га)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3097,5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580609"/>
              </p:ext>
            </p:extLst>
          </p:nvPr>
        </p:nvGraphicFramePr>
        <p:xfrm>
          <a:off x="2441862" y="6309320"/>
          <a:ext cx="3264024" cy="424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938"/>
                <a:gridCol w="2934086"/>
              </a:tblGrid>
              <a:tr h="424326"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---</a:t>
                      </a:r>
                      <a:endParaRPr lang="ru-RU" sz="11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Границы лесничеств</a:t>
                      </a:r>
                      <a:endParaRPr lang="ru-RU" sz="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74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44920" y="119063"/>
            <a:ext cx="5332534" cy="669766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3376"/>
            <a:ext cx="8229600" cy="5429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аварийно-спасательных формирований </a:t>
            </a: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100012" y="2607350"/>
            <a:ext cx="2176827" cy="576262"/>
          </a:xfrm>
          <a:prstGeom prst="wedgeRectCallout">
            <a:avLst>
              <a:gd name="adj1" fmla="val 135337"/>
              <a:gd name="adj2" fmla="val 44764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пос.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Гирсово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760428" y="5084764"/>
            <a:ext cx="2088173" cy="593725"/>
          </a:xfrm>
          <a:prstGeom prst="wedgeRectCallout">
            <a:avLst>
              <a:gd name="adj1" fmla="val -140455"/>
              <a:gd name="adj2" fmla="val -28380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Оричевская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Оричи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708889" y="1128713"/>
            <a:ext cx="2591303" cy="635000"/>
          </a:xfrm>
          <a:prstGeom prst="wedgeRectCallout">
            <a:avLst>
              <a:gd name="adj1" fmla="val 45951"/>
              <a:gd name="adj2" fmla="val 96606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Верхнекамская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Светлополянск</a:t>
            </a: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sz="1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573716" y="4219575"/>
            <a:ext cx="2016369" cy="577850"/>
          </a:xfrm>
          <a:prstGeom prst="wedgeRectCallout">
            <a:avLst>
              <a:gd name="adj1" fmla="val -114543"/>
              <a:gd name="adj2" fmla="val -14618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Зуевская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Зуевка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1692519" y="5719763"/>
            <a:ext cx="2016369" cy="747712"/>
          </a:xfrm>
          <a:prstGeom prst="wedgeRectCallout">
            <a:avLst>
              <a:gd name="adj1" fmla="val 51984"/>
              <a:gd name="adj2" fmla="val -173138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Советская</a:t>
            </a:r>
          </a:p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ПХС-</a:t>
            </a:r>
            <a:r>
              <a:rPr lang="en-US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sz="1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типа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Советск</a:t>
            </a:r>
          </a:p>
          <a:p>
            <a:pPr algn="ctr">
              <a:defRPr/>
            </a:pP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КОГСАУ «Лесоохрана»</a:t>
            </a:r>
          </a:p>
          <a:p>
            <a:pPr algn="ctr">
              <a:defRPr/>
            </a:pPr>
            <a:endParaRPr lang="ru-RU" sz="1200" u="sng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366346" y="4651376"/>
            <a:ext cx="1963615" cy="722313"/>
          </a:xfrm>
          <a:prstGeom prst="wedgeRectCallout">
            <a:avLst>
              <a:gd name="adj1" fmla="val 104869"/>
              <a:gd name="adj2" fmla="val -167542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Котельничское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Котельнич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6803782" y="2749550"/>
            <a:ext cx="2088173" cy="679450"/>
          </a:xfrm>
          <a:prstGeom prst="wedgeRectCallout">
            <a:avLst>
              <a:gd name="adj1" fmla="val -173029"/>
              <a:gd name="adj2" fmla="val 4604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Кировское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</a:t>
            </a:r>
          </a:p>
          <a:p>
            <a:pPr algn="ctr">
              <a:defRPr/>
            </a:pPr>
            <a:endParaRPr lang="ru-RU" sz="1200" dirty="0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6803782" y="1374776"/>
            <a:ext cx="2088173" cy="766763"/>
          </a:xfrm>
          <a:prstGeom prst="wedgeRectCallout">
            <a:avLst>
              <a:gd name="adj1" fmla="val -89623"/>
              <a:gd name="adj2" fmla="val 79827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Кирсинское</a:t>
            </a:r>
            <a:r>
              <a:rPr lang="ru-RU" sz="1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авиаотделение</a:t>
            </a:r>
            <a:endParaRPr lang="ru-RU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Кирс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endParaRPr lang="ru-RU" sz="1200" dirty="0"/>
          </a:p>
        </p:txBody>
      </p:sp>
      <p:pic>
        <p:nvPicPr>
          <p:cNvPr id="32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6515" y="105956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4718" y="2441727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4" descr="base_1_188377_176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81" y="4324652"/>
            <a:ext cx="572662" cy="20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026" y="223338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99" y="5921717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511" y="5186706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922" y="3717032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33" descr="base_1_188377_179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8914" y="1264874"/>
            <a:ext cx="624254" cy="373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70914" y="7960"/>
            <a:ext cx="2895600" cy="365125"/>
          </a:xfrm>
        </p:spPr>
        <p:txBody>
          <a:bodyPr/>
          <a:lstStyle/>
          <a:p>
            <a:r>
              <a:rPr lang="ru-RU" dirty="0" smtClean="0"/>
              <a:t>137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Овал 91"/>
          <p:cNvSpPr/>
          <p:nvPr/>
        </p:nvSpPr>
        <p:spPr>
          <a:xfrm>
            <a:off x="3194539" y="4967288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124451" y="4017963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5137639" y="3336925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0245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894" y="333231"/>
            <a:ext cx="5103935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346"/>
            <a:ext cx="8229600" cy="58102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мест дислокации </a:t>
            </a:r>
            <a:r>
              <a:rPr lang="ru-RU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лесопожарных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формирований, подразделений пожарной охраны и аварийно-спасательных формирований </a:t>
            </a:r>
          </a:p>
        </p:txBody>
      </p:sp>
      <p:graphicFrame>
        <p:nvGraphicFramePr>
          <p:cNvPr id="10463" name="Group 2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681745"/>
              </p:ext>
            </p:extLst>
          </p:nvPr>
        </p:nvGraphicFramePr>
        <p:xfrm>
          <a:off x="179512" y="707273"/>
          <a:ext cx="1943100" cy="5644113"/>
        </p:xfrm>
        <a:graphic>
          <a:graphicData uri="http://schemas.openxmlformats.org/drawingml/2006/table">
            <a:tbl>
              <a:tblPr/>
              <a:tblGrid>
                <a:gridCol w="200757"/>
                <a:gridCol w="1742343"/>
              </a:tblGrid>
              <a:tr h="2253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 ПЧ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201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 ПЧ 11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 ПЧ 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ПСЧ 11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34 ПЧ 3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7298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23 ПЧ 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0154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 ПЧ 4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30 ПЧ 3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 ПЧ 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 ПЧ 2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37 ПЧ 3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38 ПЧ 11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39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41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93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42 ПЧ 11 ПСО ФПС ГПС по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Кировской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43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16" marR="6316" marT="6836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44 ПЧ 3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45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533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46 ПЧ 4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465" name="Group 2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472214"/>
              </p:ext>
            </p:extLst>
          </p:nvPr>
        </p:nvGraphicFramePr>
        <p:xfrm>
          <a:off x="7146763" y="632385"/>
          <a:ext cx="1889733" cy="5439025"/>
        </p:xfrm>
        <a:graphic>
          <a:graphicData uri="http://schemas.openxmlformats.org/drawingml/2006/table">
            <a:tbl>
              <a:tblPr/>
              <a:tblGrid>
                <a:gridCol w="196922"/>
                <a:gridCol w="1692811"/>
              </a:tblGrid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50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52 ПЧ 4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53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54 ПЧ 4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55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56 ПЧ 4 ПСО ФПС ГПС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6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 ПЧ 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ПЧ 5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 ПЧ ГКУ 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58 ПЧ 6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826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 ПЧ 11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31564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60 ПЧ 4 ПСО ФПС ГПС по Кировской области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6042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ПСО ФПС ГПС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1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ФГКУ «2 отряд ФПС по Кировской области» ОПТКП № 2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ПСО ФПС ГПС по Кировской области       ОПТКП № 3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6806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 ПСЧ 11 ПСО ФПС ГПС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4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803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 ПЧ 6 ПСО ФПС ГПС по Кировской области </a:t>
                      </a:r>
                      <a:r>
                        <a:rPr lang="ru-RU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ОПТКП </a:t>
                      </a:r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№ 5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28739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4979" marR="4979" marT="5395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СПТ ФПС Главного управления МЧС России по Кировской области»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10" name="Овал 9"/>
          <p:cNvSpPr/>
          <p:nvPr/>
        </p:nvSpPr>
        <p:spPr>
          <a:xfrm>
            <a:off x="3387092" y="4533036"/>
            <a:ext cx="215411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384" name="TextBox 10"/>
          <p:cNvSpPr txBox="1">
            <a:spLocks noChangeArrowheads="1"/>
          </p:cNvSpPr>
          <p:nvPr/>
        </p:nvSpPr>
        <p:spPr bwMode="auto">
          <a:xfrm>
            <a:off x="3366701" y="4498110"/>
            <a:ext cx="27549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4" name="Овал 13"/>
          <p:cNvSpPr/>
          <p:nvPr/>
        </p:nvSpPr>
        <p:spPr>
          <a:xfrm>
            <a:off x="6513635" y="2902816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4482611" y="3706236"/>
            <a:ext cx="477715" cy="19129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sp>
        <p:nvSpPr>
          <p:cNvPr id="18" name="Овал 17"/>
          <p:cNvSpPr/>
          <p:nvPr/>
        </p:nvSpPr>
        <p:spPr>
          <a:xfrm>
            <a:off x="5007930" y="5357813"/>
            <a:ext cx="373673" cy="149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19" name="Овал 18"/>
          <p:cNvSpPr/>
          <p:nvPr/>
        </p:nvSpPr>
        <p:spPr>
          <a:xfrm>
            <a:off x="2470437" y="5038725"/>
            <a:ext cx="216877" cy="21431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3118339" y="2857500"/>
            <a:ext cx="215412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924300" y="4184651"/>
            <a:ext cx="215412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3" name="Овал 22"/>
          <p:cNvSpPr/>
          <p:nvPr/>
        </p:nvSpPr>
        <p:spPr>
          <a:xfrm>
            <a:off x="5874039" y="2079339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4" name="Овал 23"/>
          <p:cNvSpPr/>
          <p:nvPr/>
        </p:nvSpPr>
        <p:spPr>
          <a:xfrm>
            <a:off x="5172807" y="3505994"/>
            <a:ext cx="216877" cy="2159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4" name="TextBox 49"/>
          <p:cNvSpPr txBox="1">
            <a:spLocks noChangeArrowheads="1"/>
          </p:cNvSpPr>
          <p:nvPr/>
        </p:nvSpPr>
        <p:spPr bwMode="auto">
          <a:xfrm>
            <a:off x="6505156" y="2883478"/>
            <a:ext cx="22713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2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7" name="Овал 96"/>
          <p:cNvSpPr/>
          <p:nvPr/>
        </p:nvSpPr>
        <p:spPr>
          <a:xfrm>
            <a:off x="4007828" y="3459162"/>
            <a:ext cx="570034" cy="369887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35,</a:t>
            </a:r>
          </a:p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40, 41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96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523" y="6025357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7" name="Рисунок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635" y="963613"/>
            <a:ext cx="580292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Овал 87"/>
          <p:cNvSpPr/>
          <p:nvPr/>
        </p:nvSpPr>
        <p:spPr>
          <a:xfrm>
            <a:off x="4992566" y="4472565"/>
            <a:ext cx="216877" cy="21431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90" name="Овал 89"/>
          <p:cNvSpPr/>
          <p:nvPr/>
        </p:nvSpPr>
        <p:spPr>
          <a:xfrm>
            <a:off x="4335076" y="4058372"/>
            <a:ext cx="454269" cy="16589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Овал 90"/>
          <p:cNvSpPr/>
          <p:nvPr/>
        </p:nvSpPr>
        <p:spPr>
          <a:xfrm>
            <a:off x="3956170" y="5145881"/>
            <a:ext cx="439616" cy="11906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Овал 93"/>
          <p:cNvSpPr/>
          <p:nvPr/>
        </p:nvSpPr>
        <p:spPr>
          <a:xfrm>
            <a:off x="4870937" y="6034233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Овал 94"/>
          <p:cNvSpPr/>
          <p:nvPr/>
        </p:nvSpPr>
        <p:spPr>
          <a:xfrm>
            <a:off x="3593123" y="2359025"/>
            <a:ext cx="438151" cy="1539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Овал 97"/>
          <p:cNvSpPr/>
          <p:nvPr/>
        </p:nvSpPr>
        <p:spPr>
          <a:xfrm>
            <a:off x="4713834" y="2546207"/>
            <a:ext cx="414703" cy="1079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Овал 98"/>
          <p:cNvSpPr/>
          <p:nvPr/>
        </p:nvSpPr>
        <p:spPr>
          <a:xfrm>
            <a:off x="4679651" y="4821239"/>
            <a:ext cx="416170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Овал 99"/>
          <p:cNvSpPr/>
          <p:nvPr/>
        </p:nvSpPr>
        <p:spPr>
          <a:xfrm>
            <a:off x="4193897" y="4748936"/>
            <a:ext cx="462329" cy="119063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Овал 100"/>
          <p:cNvSpPr/>
          <p:nvPr/>
        </p:nvSpPr>
        <p:spPr>
          <a:xfrm>
            <a:off x="5764515" y="3348111"/>
            <a:ext cx="435927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3044071" y="2119459"/>
            <a:ext cx="416169" cy="1539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Овал 102"/>
          <p:cNvSpPr/>
          <p:nvPr/>
        </p:nvSpPr>
        <p:spPr>
          <a:xfrm>
            <a:off x="3685442" y="3897096"/>
            <a:ext cx="489438" cy="20709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" name="Овал 103"/>
          <p:cNvSpPr/>
          <p:nvPr/>
        </p:nvSpPr>
        <p:spPr>
          <a:xfrm>
            <a:off x="3555033" y="3505994"/>
            <a:ext cx="457934" cy="177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Овал 104"/>
          <p:cNvSpPr/>
          <p:nvPr/>
        </p:nvSpPr>
        <p:spPr>
          <a:xfrm>
            <a:off x="3333751" y="5075454"/>
            <a:ext cx="46013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6" name="Овал 105"/>
          <p:cNvSpPr/>
          <p:nvPr/>
        </p:nvSpPr>
        <p:spPr>
          <a:xfrm>
            <a:off x="2773972" y="1556792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Овал 106"/>
          <p:cNvSpPr/>
          <p:nvPr/>
        </p:nvSpPr>
        <p:spPr>
          <a:xfrm>
            <a:off x="2369527" y="5516131"/>
            <a:ext cx="448141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Овал 107"/>
          <p:cNvSpPr/>
          <p:nvPr/>
        </p:nvSpPr>
        <p:spPr>
          <a:xfrm>
            <a:off x="2809364" y="3749676"/>
            <a:ext cx="414705" cy="1555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Овал 109"/>
          <p:cNvSpPr/>
          <p:nvPr/>
        </p:nvSpPr>
        <p:spPr>
          <a:xfrm>
            <a:off x="3642193" y="4772603"/>
            <a:ext cx="465259" cy="1619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1" name="Овал 110"/>
          <p:cNvSpPr/>
          <p:nvPr/>
        </p:nvSpPr>
        <p:spPr>
          <a:xfrm>
            <a:off x="4320000" y="4398964"/>
            <a:ext cx="406646" cy="1143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" name="Овал 111"/>
          <p:cNvSpPr/>
          <p:nvPr/>
        </p:nvSpPr>
        <p:spPr>
          <a:xfrm>
            <a:off x="2860531" y="4848803"/>
            <a:ext cx="494568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3" name="Овал 112"/>
          <p:cNvSpPr/>
          <p:nvPr/>
        </p:nvSpPr>
        <p:spPr>
          <a:xfrm>
            <a:off x="5245345" y="4682116"/>
            <a:ext cx="430090" cy="166687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" name="Овал 113"/>
          <p:cNvSpPr/>
          <p:nvPr/>
        </p:nvSpPr>
        <p:spPr>
          <a:xfrm>
            <a:off x="4408665" y="5487556"/>
            <a:ext cx="479071" cy="1714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5" name="Овал 114"/>
          <p:cNvSpPr/>
          <p:nvPr/>
        </p:nvSpPr>
        <p:spPr>
          <a:xfrm>
            <a:off x="5301454" y="3976327"/>
            <a:ext cx="463061" cy="1270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6" name="Овал 115"/>
          <p:cNvSpPr/>
          <p:nvPr/>
        </p:nvSpPr>
        <p:spPr>
          <a:xfrm>
            <a:off x="2285999" y="3801883"/>
            <a:ext cx="443501" cy="1349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7" name="Овал 116"/>
          <p:cNvSpPr/>
          <p:nvPr/>
        </p:nvSpPr>
        <p:spPr>
          <a:xfrm>
            <a:off x="3825387" y="2820988"/>
            <a:ext cx="411773" cy="18097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33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Овал 117"/>
          <p:cNvSpPr/>
          <p:nvPr/>
        </p:nvSpPr>
        <p:spPr>
          <a:xfrm>
            <a:off x="2976785" y="5264151"/>
            <a:ext cx="410307" cy="1873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34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040673" y="25400"/>
            <a:ext cx="2895600" cy="365125"/>
          </a:xfrm>
        </p:spPr>
        <p:txBody>
          <a:bodyPr/>
          <a:lstStyle/>
          <a:p>
            <a:r>
              <a:rPr lang="ru-RU" dirty="0" smtClean="0"/>
              <a:t>138</a:t>
            </a:r>
            <a:endParaRPr lang="ru-RU" dirty="0"/>
          </a:p>
        </p:txBody>
      </p:sp>
      <p:sp>
        <p:nvSpPr>
          <p:cNvPr id="54" name="Овал 53"/>
          <p:cNvSpPr/>
          <p:nvPr/>
        </p:nvSpPr>
        <p:spPr>
          <a:xfrm>
            <a:off x="5172807" y="6379586"/>
            <a:ext cx="410308" cy="1746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36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Овал 54"/>
          <p:cNvSpPr/>
          <p:nvPr/>
        </p:nvSpPr>
        <p:spPr>
          <a:xfrm>
            <a:off x="3181938" y="884238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39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Овал 55"/>
          <p:cNvSpPr/>
          <p:nvPr/>
        </p:nvSpPr>
        <p:spPr>
          <a:xfrm>
            <a:off x="3044071" y="3505994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37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5465151" y="2886075"/>
            <a:ext cx="420567" cy="15875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b="1" dirty="0" smtClean="0">
                <a:latin typeface="Times New Roman" pitchFamily="18" charset="0"/>
                <a:cs typeface="Times New Roman" pitchFamily="18" charset="0"/>
              </a:rPr>
              <a:t>38</a:t>
            </a:r>
            <a:endParaRPr lang="ru-RU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37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4"/>
            <a:ext cx="8229600" cy="56038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Карта-схема межрегионального взаимодействия при тушении лесных пожаров </a:t>
            </a:r>
          </a:p>
        </p:txBody>
      </p:sp>
      <p:pic>
        <p:nvPicPr>
          <p:cNvPr id="11267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71751" y="1243014"/>
            <a:ext cx="4592515" cy="4319587"/>
          </a:xfrm>
        </p:spPr>
      </p:pic>
      <p:sp>
        <p:nvSpPr>
          <p:cNvPr id="8" name="Скругленный прямоугольник 7"/>
          <p:cNvSpPr/>
          <p:nvPr/>
        </p:nvSpPr>
        <p:spPr>
          <a:xfrm>
            <a:off x="3851032" y="1916112"/>
            <a:ext cx="1548660" cy="34242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</a:t>
            </a: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  <a:r>
              <a:rPr lang="ru-RU" sz="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64-34-28</a:t>
            </a:r>
          </a:p>
          <a:p>
            <a:pPr algn="ctr">
              <a:defRPr/>
            </a:pP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автоцистерны,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трактора (1 бульдозер,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колесных трактора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тягач,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трал,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грузовые автомашины,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мотопомп,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зажигательных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аппаратов,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бензопил,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воздуходувок,</a:t>
            </a:r>
            <a:endParaRPr lang="ru-RU" sz="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РЛО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5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УКВ-раций, </a:t>
            </a:r>
          </a:p>
          <a:p>
            <a:pPr algn="ctr">
              <a:defRPr/>
            </a:pP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КВ-рация, </a:t>
            </a:r>
            <a:endParaRPr lang="ru-RU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sz="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работника </a:t>
            </a:r>
            <a:r>
              <a:rPr lang="ru-RU" sz="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наземных служб</a:t>
            </a:r>
          </a:p>
          <a:p>
            <a:pPr algn="ctr">
              <a:defRPr/>
            </a:pPr>
            <a:endParaRPr lang="ru-RU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72527" y="921704"/>
            <a:ext cx="2259623" cy="935956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охраны окружающей среды Республики 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</a:t>
            </a:r>
          </a:p>
          <a:p>
            <a:pPr algn="ctr">
              <a:defRPr/>
            </a:pPr>
            <a:r>
              <a:rPr lang="ru-RU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8212)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48854" y="965200"/>
            <a:ext cx="1655885" cy="12398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природных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ресурсов, лесного хозяйства и экологии Пермского края 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41-08-52, 34-94-44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232871" y="3726656"/>
            <a:ext cx="1655885" cy="11525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лесного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хозяйства Удмуртской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</a:p>
          <a:p>
            <a:pPr algn="ctr">
              <a:defRPr/>
            </a:pP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147897" y="5516564"/>
            <a:ext cx="2231780" cy="7207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Республики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Татарстан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882413" y="5516564"/>
            <a:ext cx="1937238" cy="89693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охотничьего хозяйства 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Марий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84335" y="4383089"/>
            <a:ext cx="1834662" cy="11334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Нижегородской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8314) 30-01-23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4335" y="3262313"/>
            <a:ext cx="1834662" cy="9286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Костромской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84335" y="2205039"/>
            <a:ext cx="1834662" cy="93662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комплекса Вологодской области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959" y="965201"/>
            <a:ext cx="2159977" cy="1160463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природных ресурсов и лесопромышленного комплекса Архангельской области</a:t>
            </a:r>
          </a:p>
          <a:p>
            <a:pPr algn="ctr">
              <a:defRPr/>
            </a:pP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 (8182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18456" y="7960"/>
            <a:ext cx="2895600" cy="365125"/>
          </a:xfrm>
        </p:spPr>
        <p:txBody>
          <a:bodyPr/>
          <a:lstStyle/>
          <a:p>
            <a:r>
              <a:rPr lang="ru-RU" dirty="0" smtClean="0"/>
              <a:t>139</a:t>
            </a:r>
            <a:endParaRPr lang="ru-RU" dirty="0"/>
          </a:p>
        </p:txBody>
      </p:sp>
      <p:cxnSp>
        <p:nvCxnSpPr>
          <p:cNvPr id="41" name="Прямая соединительная линия 40"/>
          <p:cNvCxnSpPr/>
          <p:nvPr/>
        </p:nvCxnSpPr>
        <p:spPr>
          <a:xfrm>
            <a:off x="4036252" y="2120776"/>
            <a:ext cx="116554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042514" y="2514696"/>
            <a:ext cx="11530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3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Заголовок 3"/>
          <p:cNvSpPr>
            <a:spLocks noGrp="1"/>
          </p:cNvSpPr>
          <p:nvPr>
            <p:ph type="title"/>
          </p:nvPr>
        </p:nvSpPr>
        <p:spPr>
          <a:xfrm>
            <a:off x="250582" y="260350"/>
            <a:ext cx="8642838" cy="63859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Крест 77"/>
          <p:cNvSpPr/>
          <p:nvPr/>
        </p:nvSpPr>
        <p:spPr>
          <a:xfrm>
            <a:off x="5508382" y="3357564"/>
            <a:ext cx="359019" cy="358775"/>
          </a:xfrm>
          <a:prstGeom prst="plus">
            <a:avLst>
              <a:gd name="adj" fmla="val 3869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294901"/>
              </p:ext>
            </p:extLst>
          </p:nvPr>
        </p:nvGraphicFramePr>
        <p:xfrm>
          <a:off x="6228184" y="1124744"/>
          <a:ext cx="2615208" cy="4320477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20080"/>
                <a:gridCol w="648072"/>
                <a:gridCol w="593254"/>
                <a:gridCol w="653802"/>
              </a:tblGrid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1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КПО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Угроза возникновения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211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Действия</a:t>
                      </a:r>
                      <a:r>
                        <a:rPr lang="ru-RU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режима ЧС</a:t>
                      </a:r>
                      <a:endParaRPr lang="ru-RU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Задействуются все ресурсы пожаротушения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588456"/>
              </p:ext>
            </p:extLst>
          </p:nvPr>
        </p:nvGraphicFramePr>
        <p:xfrm>
          <a:off x="-10272" y="5870416"/>
          <a:ext cx="9154273" cy="726936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911736"/>
                <a:gridCol w="911736"/>
                <a:gridCol w="911736"/>
                <a:gridCol w="911736"/>
                <a:gridCol w="757470"/>
                <a:gridCol w="1295416"/>
                <a:gridCol w="682322"/>
                <a:gridCol w="958539"/>
                <a:gridCol w="864934"/>
                <a:gridCol w="948648"/>
              </a:tblGrid>
              <a:tr h="72693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Лесопожарные</a:t>
                      </a:r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формирования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Пожарные подразделения ГУ МЧС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Силы и средства лиц, осуществляющих и не осуществляющих использование лесов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повышенной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ресурсы пожаротушения находятся в полной готовности</a:t>
                      </a:r>
                      <a:endParaRPr lang="ru-RU" sz="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Равнобедренный треугольник 3"/>
          <p:cNvSpPr/>
          <p:nvPr/>
        </p:nvSpPr>
        <p:spPr>
          <a:xfrm>
            <a:off x="2339750" y="2401944"/>
            <a:ext cx="2088234" cy="21239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116 человек,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 единица техники </a:t>
            </a:r>
            <a:endParaRPr lang="ru-RU" sz="105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52298" y="2339712"/>
            <a:ext cx="1296144" cy="2186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522 человека,</a:t>
            </a:r>
          </a:p>
          <a:p>
            <a:pPr algn="ctr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 единиц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техники</a:t>
            </a:r>
          </a:p>
        </p:txBody>
      </p:sp>
      <p:sp>
        <p:nvSpPr>
          <p:cNvPr id="6" name="Ромб 5"/>
          <p:cNvSpPr/>
          <p:nvPr/>
        </p:nvSpPr>
        <p:spPr>
          <a:xfrm>
            <a:off x="302769" y="2401944"/>
            <a:ext cx="1964975" cy="212394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5751 человек,</a:t>
            </a:r>
          </a:p>
          <a:p>
            <a:pPr algn="ctr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2807 единицы техники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Ромб 37"/>
          <p:cNvSpPr/>
          <p:nvPr/>
        </p:nvSpPr>
        <p:spPr>
          <a:xfrm>
            <a:off x="7668344" y="241940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Ромб 57"/>
          <p:cNvSpPr/>
          <p:nvPr/>
        </p:nvSpPr>
        <p:spPr>
          <a:xfrm>
            <a:off x="7668344" y="3037392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Ромб 58"/>
          <p:cNvSpPr/>
          <p:nvPr/>
        </p:nvSpPr>
        <p:spPr>
          <a:xfrm>
            <a:off x="5832418" y="5941088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Ромб 59"/>
          <p:cNvSpPr/>
          <p:nvPr/>
        </p:nvSpPr>
        <p:spPr>
          <a:xfrm>
            <a:off x="7524328" y="5941088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Ромб 62"/>
          <p:cNvSpPr/>
          <p:nvPr/>
        </p:nvSpPr>
        <p:spPr>
          <a:xfrm>
            <a:off x="7668344" y="42930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Ромб 65"/>
          <p:cNvSpPr/>
          <p:nvPr/>
        </p:nvSpPr>
        <p:spPr>
          <a:xfrm>
            <a:off x="7668344" y="3652200"/>
            <a:ext cx="432048" cy="465584"/>
          </a:xfrm>
          <a:prstGeom prst="diamon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Ромб 66"/>
          <p:cNvSpPr/>
          <p:nvPr/>
        </p:nvSpPr>
        <p:spPr>
          <a:xfrm>
            <a:off x="3841640" y="5939696"/>
            <a:ext cx="432048" cy="46558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Равнобедренный треугольник 67"/>
          <p:cNvSpPr/>
          <p:nvPr/>
        </p:nvSpPr>
        <p:spPr>
          <a:xfrm>
            <a:off x="179512" y="5990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164179" y="5939696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Равнобедренный треугольник 70"/>
          <p:cNvSpPr/>
          <p:nvPr/>
        </p:nvSpPr>
        <p:spPr>
          <a:xfrm>
            <a:off x="7040798" y="4343584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Равнобедренный треугольник 71"/>
          <p:cNvSpPr/>
          <p:nvPr/>
        </p:nvSpPr>
        <p:spPr>
          <a:xfrm>
            <a:off x="7040798" y="365220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Равнобедренный треугольник 73"/>
          <p:cNvSpPr/>
          <p:nvPr/>
        </p:nvSpPr>
        <p:spPr>
          <a:xfrm>
            <a:off x="7040798" y="3068192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Равнобедренный треугольник 74"/>
          <p:cNvSpPr/>
          <p:nvPr/>
        </p:nvSpPr>
        <p:spPr>
          <a:xfrm>
            <a:off x="7040798" y="2469896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Равнобедренный треугольник 75"/>
          <p:cNvSpPr/>
          <p:nvPr/>
        </p:nvSpPr>
        <p:spPr>
          <a:xfrm>
            <a:off x="7040798" y="1828880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авнобедренный треугольник 76"/>
          <p:cNvSpPr/>
          <p:nvPr/>
        </p:nvSpPr>
        <p:spPr>
          <a:xfrm>
            <a:off x="7040798" y="1225473"/>
            <a:ext cx="360040" cy="3646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 78"/>
          <p:cNvSpPr/>
          <p:nvPr/>
        </p:nvSpPr>
        <p:spPr>
          <a:xfrm>
            <a:off x="8316416" y="4282968"/>
            <a:ext cx="351145" cy="466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04498" y="0"/>
            <a:ext cx="2895600" cy="365125"/>
          </a:xfrm>
        </p:spPr>
        <p:txBody>
          <a:bodyPr/>
          <a:lstStyle/>
          <a:p>
            <a:r>
              <a:rPr lang="ru-RU" dirty="0" smtClean="0"/>
              <a:t>140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53669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>
          <a:xfrm>
            <a:off x="250581" y="260351"/>
            <a:ext cx="8714642" cy="403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функционирования специализированной диспетчерской службы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053254" y="2533650"/>
            <a:ext cx="2664069" cy="144145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 КОГСАУ «Лесоохрана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лесного хозяйства Кировской области, </a:t>
            </a:r>
          </a:p>
          <a:p>
            <a:pPr algn="ctr">
              <a:defRPr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Киров, ул. Пятницкая,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32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>
              <a:defRPr/>
            </a:pP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8-800-100-94-00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(8332) 64-34-28</a:t>
            </a:r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право 16"/>
          <p:cNvSpPr>
            <a:spLocks noChangeArrowheads="1"/>
          </p:cNvSpPr>
          <p:nvPr/>
        </p:nvSpPr>
        <p:spPr bwMode="auto">
          <a:xfrm rot="-5400000">
            <a:off x="5517845" y="2124137"/>
            <a:ext cx="287338" cy="306265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E8B0B0"/>
              </a:gs>
              <a:gs pos="35001">
                <a:srgbClr val="EEC8C8"/>
              </a:gs>
              <a:gs pos="100000">
                <a:srgbClr val="F9E9E9"/>
              </a:gs>
            </a:gsLst>
            <a:lin ang="16200000" scaled="1"/>
          </a:gradFill>
          <a:ln w="9525" algn="ctr">
            <a:solidFill>
              <a:srgbClr val="9A4E4E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vert="eaVert" anchor="ctr"/>
          <a:lstStyle/>
          <a:p>
            <a:pPr algn="ctr">
              <a:defRPr/>
            </a:pPr>
            <a:endParaRPr lang="ru-RU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7020659" y="764704"/>
            <a:ext cx="1991456" cy="648171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Коми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тел. (8212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39-00-90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3996105" y="1631950"/>
            <a:ext cx="2664069" cy="50323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лесного хозяйства по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ПФО,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(831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421-42-81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067908" y="908051"/>
            <a:ext cx="2518997" cy="57626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ФДС,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ел. (495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993-31-25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8-800-100-94-00</a:t>
            </a:r>
          </a:p>
        </p:txBody>
      </p:sp>
      <p:sp>
        <p:nvSpPr>
          <p:cNvPr id="43" name="Прямоугольник 42"/>
          <p:cNvSpPr/>
          <p:nvPr/>
        </p:nvSpPr>
        <p:spPr>
          <a:xfrm rot="16200000">
            <a:off x="-2326176" y="3559786"/>
            <a:ext cx="5616575" cy="433754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Лесные отделы министерства лесного хозяйства Кировской области в лесничествах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>
            <a:off x="7029451" y="1484312"/>
            <a:ext cx="1969477" cy="649287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Пермский край</a:t>
            </a:r>
          </a:p>
          <a:p>
            <a:pPr algn="ctr">
              <a:defRPr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3422)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41-08-52,</a:t>
            </a:r>
          </a:p>
          <a:p>
            <a:pPr algn="ctr">
              <a:defRPr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34-94-44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>
            <a:off x="7042639" y="2206625"/>
            <a:ext cx="1979735" cy="574675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Удмуртская Республика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72-34-41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7032381" y="2863723"/>
            <a:ext cx="1979734" cy="4953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Татарстан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8432) 21-37-93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7020658" y="3429000"/>
            <a:ext cx="1979734" cy="496888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  Марий-Эл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8362) 56-65-35, 64-20-00</a:t>
            </a: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024322" y="3975099"/>
            <a:ext cx="1959952" cy="783379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8314)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30-01-23   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89038467542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014796" y="4758479"/>
            <a:ext cx="1979735" cy="5969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Костромская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4942) 49-24-91</a:t>
            </a: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7014797" y="5386389"/>
            <a:ext cx="1957753" cy="584199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Вологодская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8172)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54-57-30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7014797" y="5970588"/>
            <a:ext cx="1979734" cy="627062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РДС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Архангельская область</a:t>
            </a:r>
          </a:p>
          <a:p>
            <a:pPr algn="ctr">
              <a:defRPr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8182) </a:t>
            </a:r>
            <a:r>
              <a:rPr lang="ru-RU" sz="1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41-06-41</a:t>
            </a:r>
            <a:endParaRPr lang="ru-RU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284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597245"/>
              </p:ext>
            </p:extLst>
          </p:nvPr>
        </p:nvGraphicFramePr>
        <p:xfrm>
          <a:off x="826478" y="979489"/>
          <a:ext cx="2283069" cy="5651507"/>
        </p:xfrm>
        <a:graphic>
          <a:graphicData uri="http://schemas.openxmlformats.org/drawingml/2006/table">
            <a:tbl>
              <a:tblPr/>
              <a:tblGrid>
                <a:gridCol w="1436982"/>
                <a:gridCol w="846087"/>
              </a:tblGrid>
              <a:tr h="14130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Наименование лесничества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Телефон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Афанасьевское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83331 2-16-18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Белохолуницкое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4-34-84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Верхошижемское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83335 2-15-44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Вятскополянское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83334 6-24-11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Даровское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83336 2-12-15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Дубровское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83364 6-91-97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Зуевское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83337 2-06-28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3-01-72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Кикнурское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83341 5-11-06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Кильмезское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83338 2-24-05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Кирово-Чепецое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83361 6-40-95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Кирсинское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2-10-50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Котельничское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83342 4-00-50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Куменское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83343 2-16-01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Лузское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83346 5-11-04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Малмыжское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83347 2-21-41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Мурашинское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83348 2-12-93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2-14-69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83350 2-17-61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83368 2-14-51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Омутнинское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83352 2-15-53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Опаринское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83353 2-17-26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Оричевское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83354 2-10-00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Орловское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83365 2-12-58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Парковое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8332 27-27-21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Пинюгское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83351 2-14-01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Рудниковское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83339 3-61-61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6439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Санчурское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83357 2-22-93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Свечинское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83358 2-20-93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Синегорское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83349 7-11-01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Слободское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83362 4-23-98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Сорвижское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83330 3-41-95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Суводское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83375 2-28-62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83359 2-11-85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Уржумское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83363 2-19-73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Фаленское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83332 2-15-70 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Шабалинское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83345 2-11-74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3971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Юрьянское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83366 2-16-00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  <a:tr h="14130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Яранское</a:t>
                      </a: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лесничество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Courier New" pitchFamily="49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 sz="1400">
                          <a:solidFill>
                            <a:srgbClr val="7F7F7F"/>
                          </a:solidFill>
                          <a:latin typeface="Century Gothic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83367 2-10-80</a:t>
                      </a:r>
                    </a:p>
                  </a:txBody>
                  <a:tcPr marL="6155" marR="6155" marT="6668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CF2"/>
                    </a:solidFill>
                  </a:tcPr>
                </a:tc>
              </a:tr>
            </a:tbl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275856" y="7960"/>
            <a:ext cx="2895600" cy="365125"/>
          </a:xfrm>
        </p:spPr>
        <p:txBody>
          <a:bodyPr/>
          <a:lstStyle/>
          <a:p>
            <a:r>
              <a:rPr lang="ru-RU" dirty="0" smtClean="0"/>
              <a:t>141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625475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>
          <a:xfrm>
            <a:off x="178777" y="207810"/>
            <a:ext cx="8786446" cy="431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alt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Схема оперативного обмена информацией о пожарной опасности и лесных пожарах на территории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Кировской области</a:t>
            </a:r>
            <a:endParaRPr lang="ru-RU" alt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031" y="1700213"/>
            <a:ext cx="1657350" cy="2736850"/>
          </a:xfrm>
          <a:prstGeom prst="roundRect">
            <a:avLst/>
          </a:prstGeom>
          <a:gradFill>
            <a:gsLst>
              <a:gs pos="0">
                <a:schemeClr val="accent2">
                  <a:tint val="50000"/>
                  <a:satMod val="300000"/>
                  <a:alpha val="38000"/>
                </a:schemeClr>
              </a:gs>
              <a:gs pos="35000">
                <a:schemeClr val="accent2">
                  <a:tint val="37000"/>
                  <a:satMod val="300000"/>
                  <a:alpha val="78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РДС КОГСАУ «Лесоохрана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 smtClean="0">
                <a:latin typeface="Arial" pitchFamily="34" charset="0"/>
                <a:cs typeface="Arial" pitchFamily="34" charset="0"/>
              </a:rPr>
              <a:t>министерство </a:t>
            </a:r>
            <a:r>
              <a:rPr lang="ru-RU" sz="1050" dirty="0">
                <a:latin typeface="Arial" pitchFamily="34" charset="0"/>
                <a:cs typeface="Arial" pitchFamily="34" charset="0"/>
              </a:rPr>
              <a:t>лесного хозяйства Кировской 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области,</a:t>
            </a:r>
            <a:endParaRPr lang="ru-RU" sz="105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100" b="1" dirty="0" smtClean="0"/>
              <a:t>тел. 8-800-100-94-00</a:t>
            </a:r>
            <a:r>
              <a:rPr lang="ru-RU" sz="1100" b="1" dirty="0"/>
              <a:t>, </a:t>
            </a: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(8332) 64-34-28</a:t>
            </a:r>
            <a:endParaRPr lang="ru-RU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TextBox 54"/>
          <p:cNvSpPr txBox="1">
            <a:spLocks noChangeArrowheads="1"/>
          </p:cNvSpPr>
          <p:nvPr/>
        </p:nvSpPr>
        <p:spPr bwMode="auto">
          <a:xfrm>
            <a:off x="4211516" y="6237288"/>
            <a:ext cx="216144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1400" b="1"/>
              <a:t>К  А  З  А  Х  С  Т  А  Н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1692520" y="765175"/>
            <a:ext cx="5471746" cy="573088"/>
          </a:xfrm>
          <a:prstGeom prst="roundRect">
            <a:avLst/>
          </a:prstGeom>
          <a:gradFill>
            <a:gsLst>
              <a:gs pos="0">
                <a:schemeClr val="accent2">
                  <a:shade val="51000"/>
                  <a:satMod val="130000"/>
                  <a:alpha val="8000"/>
                </a:schemeClr>
              </a:gs>
              <a:gs pos="80000">
                <a:schemeClr val="accent2">
                  <a:shade val="93000"/>
                  <a:satMod val="130000"/>
                </a:schemeClr>
              </a:gs>
              <a:gs pos="100000">
                <a:schemeClr val="accent2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" pitchFamily="34" charset="0"/>
                <a:cs typeface="Arial" pitchFamily="34" charset="0"/>
              </a:rPr>
              <a:t>Сообщение о лесном пожаре</a:t>
            </a:r>
          </a:p>
          <a:p>
            <a:pPr algn="ctr">
              <a:defRPr/>
            </a:pPr>
            <a:r>
              <a:rPr lang="ru-RU" sz="1100" dirty="0">
                <a:latin typeface="Arial" pitchFamily="34" charset="0"/>
                <a:cs typeface="Arial" pitchFamily="34" charset="0"/>
              </a:rPr>
              <a:t>от  граждан, юридических лиц, арендаторов лесных участков, ЕДДС МО, лесничеств </a:t>
            </a:r>
            <a:r>
              <a:rPr lang="ru-RU" sz="1100" dirty="0" smtClean="0">
                <a:latin typeface="Arial" pitchFamily="34" charset="0"/>
                <a:cs typeface="Arial" pitchFamily="34" charset="0"/>
              </a:rPr>
              <a:t>Минобороны России, </a:t>
            </a:r>
            <a:r>
              <a:rPr lang="ru-RU" sz="1100" dirty="0">
                <a:latin typeface="Arial" pitchFamily="34" charset="0"/>
                <a:cs typeface="Arial" pitchFamily="34" charset="0"/>
              </a:rPr>
              <a:t>ОАО «РЖД», службы 01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6084277" y="1628775"/>
            <a:ext cx="2448658" cy="863600"/>
          </a:xfrm>
          <a:prstGeom prst="roundRect">
            <a:avLst/>
          </a:prstGeom>
          <a:gradFill>
            <a:gsLst>
              <a:gs pos="1100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ФКУ «ЦУКС ГУ МЧС России по Кировской области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»,</a:t>
            </a:r>
            <a:endParaRPr lang="ru-RU" sz="12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50" dirty="0">
                <a:latin typeface="Arial" pitchFamily="34" charset="0"/>
                <a:cs typeface="Arial" pitchFamily="34" charset="0"/>
              </a:rPr>
              <a:t>т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ел. (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8332</a:t>
            </a:r>
            <a:r>
              <a:rPr lang="ru-RU" sz="1000" dirty="0">
                <a:latin typeface="Arial" pitchFamily="34" charset="0"/>
                <a:cs typeface="Arial" pitchFamily="34" charset="0"/>
              </a:rPr>
              <a:t>) </a:t>
            </a:r>
            <a:r>
              <a:rPr lang="ru-RU" sz="1000" dirty="0" smtClean="0">
                <a:latin typeface="Arial" pitchFamily="34" charset="0"/>
                <a:cs typeface="Arial" pitchFamily="34" charset="0"/>
              </a:rPr>
              <a:t>54-52-27,</a:t>
            </a:r>
            <a:endParaRPr lang="ru-RU" sz="1000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1000" dirty="0">
                <a:latin typeface="Arial" pitchFamily="34" charset="0"/>
                <a:cs typeface="Arial" pitchFamily="34" charset="0"/>
              </a:rPr>
              <a:t>64-45-10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Блок-схема: несколько документов 29"/>
          <p:cNvSpPr/>
          <p:nvPr/>
        </p:nvSpPr>
        <p:spPr>
          <a:xfrm>
            <a:off x="323851" y="1628775"/>
            <a:ext cx="2448657" cy="792163"/>
          </a:xfrm>
          <a:prstGeom prst="flowChartMulti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" pitchFamily="34" charset="0"/>
                <a:cs typeface="Arial" pitchFamily="34" charset="0"/>
              </a:rPr>
              <a:t>Лесные отделы министерства лесного хозяйства Кировской области в лесничествах</a:t>
            </a:r>
            <a:endParaRPr lang="ru-RU" sz="105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1" name="Соединительная линия уступом 30"/>
          <p:cNvCxnSpPr>
            <a:endCxn id="29" idx="0"/>
          </p:cNvCxnSpPr>
          <p:nvPr/>
        </p:nvCxnSpPr>
        <p:spPr>
          <a:xfrm flipV="1">
            <a:off x="1997320" y="1628775"/>
            <a:ext cx="5312019" cy="6350"/>
          </a:xfrm>
          <a:prstGeom prst="bentConnector4">
            <a:avLst>
              <a:gd name="adj1" fmla="val 39366"/>
              <a:gd name="adj2" fmla="val 3698866"/>
            </a:avLst>
          </a:prstGeom>
          <a:ln>
            <a:headEnd type="arrow"/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1" idx="0"/>
          </p:cNvCxnSpPr>
          <p:nvPr/>
        </p:nvCxnSpPr>
        <p:spPr>
          <a:xfrm>
            <a:off x="4643804" y="1412875"/>
            <a:ext cx="35902" cy="287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3" name="Пятиугольник 42"/>
          <p:cNvSpPr/>
          <p:nvPr/>
        </p:nvSpPr>
        <p:spPr>
          <a:xfrm>
            <a:off x="323851" y="2997201"/>
            <a:ext cx="3311769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Оперативная информация о пожарной опасности в лесах, пожарах</a:t>
            </a: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в зависимости от КПО</a:t>
            </a:r>
          </a:p>
        </p:txBody>
      </p:sp>
      <p:sp>
        <p:nvSpPr>
          <p:cNvPr id="44" name="Пятиугольник 43"/>
          <p:cNvSpPr/>
          <p:nvPr/>
        </p:nvSpPr>
        <p:spPr>
          <a:xfrm>
            <a:off x="323850" y="3644901"/>
            <a:ext cx="3024554" cy="576263"/>
          </a:xfrm>
          <a:prstGeom prst="homePlat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 о пожарах</a:t>
            </a:r>
            <a:r>
              <a:rPr lang="ru-RU" sz="1100" dirty="0">
                <a:latin typeface="Arial Narrow" pitchFamily="34" charset="0"/>
              </a:rPr>
              <a:t>: крупных, угрожающих населённым пунктам, на особо охраняемых природных </a:t>
            </a:r>
            <a:r>
              <a:rPr lang="ru-RU" sz="1100" dirty="0" smtClean="0">
                <a:latin typeface="Arial Narrow" pitchFamily="34" charset="0"/>
              </a:rPr>
              <a:t>территориях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45" name="Выноска со стрелкой вниз 44"/>
          <p:cNvSpPr/>
          <p:nvPr/>
        </p:nvSpPr>
        <p:spPr>
          <a:xfrm>
            <a:off x="323850" y="2565400"/>
            <a:ext cx="2249365" cy="431800"/>
          </a:xfrm>
          <a:prstGeom prst="downArrowCallout">
            <a:avLst/>
          </a:prstGeom>
          <a:solidFill>
            <a:schemeClr val="accent2">
              <a:alpha val="74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Передача информации</a:t>
            </a:r>
          </a:p>
        </p:txBody>
      </p:sp>
      <p:sp>
        <p:nvSpPr>
          <p:cNvPr id="56" name="Пятиугольник 55"/>
          <p:cNvSpPr/>
          <p:nvPr/>
        </p:nvSpPr>
        <p:spPr>
          <a:xfrm>
            <a:off x="5827836" y="2708276"/>
            <a:ext cx="1912326" cy="576263"/>
          </a:xfrm>
          <a:prstGeom prst="homePlat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ЕЖЕДНЕВНО: </a:t>
            </a:r>
            <a:r>
              <a:rPr lang="ru-RU" sz="1100" b="1" dirty="0" smtClean="0">
                <a:latin typeface="Arial Narrow" pitchFamily="34" charset="0"/>
              </a:rPr>
              <a:t>двукратно</a:t>
            </a:r>
            <a:endParaRPr lang="ru-RU" sz="1100" b="1" dirty="0">
              <a:latin typeface="Arial Narrow" pitchFamily="34" charset="0"/>
            </a:endParaRPr>
          </a:p>
        </p:txBody>
      </p:sp>
      <p:sp>
        <p:nvSpPr>
          <p:cNvPr id="58" name="Стрелка углом вверх 57"/>
          <p:cNvSpPr/>
          <p:nvPr/>
        </p:nvSpPr>
        <p:spPr>
          <a:xfrm>
            <a:off x="7668358" y="2565400"/>
            <a:ext cx="432288" cy="935038"/>
          </a:xfrm>
          <a:prstGeom prst="bentUpArrow">
            <a:avLst>
              <a:gd name="adj1" fmla="val 17014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9" name="Стрелка углом вверх 58"/>
          <p:cNvSpPr/>
          <p:nvPr/>
        </p:nvSpPr>
        <p:spPr>
          <a:xfrm>
            <a:off x="7668358" y="3789363"/>
            <a:ext cx="432288" cy="647700"/>
          </a:xfrm>
          <a:prstGeom prst="bentUpArrow">
            <a:avLst>
              <a:gd name="adj1" fmla="val 17013"/>
              <a:gd name="adj2" fmla="val 25000"/>
              <a:gd name="adj3" fmla="val 2500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2" name="Скругленный прямоугольник 61"/>
          <p:cNvSpPr/>
          <p:nvPr/>
        </p:nvSpPr>
        <p:spPr>
          <a:xfrm>
            <a:off x="395654" y="4941888"/>
            <a:ext cx="4176346" cy="647700"/>
          </a:xfrm>
          <a:prstGeom prst="roundRect">
            <a:avLst/>
          </a:prstGeom>
          <a:ln w="254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latin typeface="Arial Narrow" pitchFamily="34" charset="0"/>
              </a:rPr>
              <a:t>Министерство</a:t>
            </a: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лесного хозяйства Кировской </a:t>
            </a:r>
            <a:r>
              <a:rPr lang="ru-RU" sz="1100" dirty="0" smtClean="0">
                <a:latin typeface="Arial Narrow" pitchFamily="34" charset="0"/>
              </a:rPr>
              <a:t>области,</a:t>
            </a:r>
            <a:endParaRPr lang="ru-RU" sz="1100" dirty="0">
              <a:latin typeface="Arial Narrow" pitchFamily="34" charset="0"/>
            </a:endParaRPr>
          </a:p>
          <a:p>
            <a:pPr algn="ctr">
              <a:defRPr/>
            </a:pPr>
            <a:r>
              <a:rPr lang="ru-RU" sz="1100" dirty="0">
                <a:latin typeface="Arial Narrow" pitchFamily="34" charset="0"/>
              </a:rPr>
              <a:t>т</a:t>
            </a:r>
            <a:r>
              <a:rPr lang="ru-RU" sz="1100" dirty="0" smtClean="0">
                <a:latin typeface="Arial Narrow" pitchFamily="34" charset="0"/>
              </a:rPr>
              <a:t>ел. (8332</a:t>
            </a:r>
            <a:r>
              <a:rPr lang="ru-RU" sz="1100" dirty="0">
                <a:latin typeface="Arial Narrow" pitchFamily="34" charset="0"/>
              </a:rPr>
              <a:t>) </a:t>
            </a:r>
            <a:r>
              <a:rPr lang="ru-RU" sz="1100" dirty="0" smtClean="0">
                <a:latin typeface="Arial Narrow" pitchFamily="34" charset="0"/>
              </a:rPr>
              <a:t>27-27-21</a:t>
            </a:r>
            <a:endParaRPr lang="ru-RU" sz="1100" dirty="0">
              <a:latin typeface="Arial Narrow" pitchFamily="34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395654" y="6396038"/>
            <a:ext cx="4391758" cy="4318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/>
              <a:t>Правительство </a:t>
            </a:r>
            <a:r>
              <a:rPr lang="ru-RU" sz="1200" b="1" dirty="0" smtClean="0"/>
              <a:t>Кировской области</a:t>
            </a:r>
            <a:r>
              <a:rPr lang="ru-RU" sz="1200" b="1" dirty="0"/>
              <a:t>, </a:t>
            </a:r>
          </a:p>
          <a:p>
            <a:pPr algn="ctr">
              <a:defRPr/>
            </a:pPr>
            <a:r>
              <a:rPr lang="ru-RU" sz="1200" b="1" dirty="0"/>
              <a:t>комиссия по ЧС и ПБ Кировской области</a:t>
            </a:r>
            <a:endParaRPr lang="ru-RU" sz="1200" dirty="0"/>
          </a:p>
        </p:txBody>
      </p:sp>
      <p:sp>
        <p:nvSpPr>
          <p:cNvPr id="64" name="Стрелка вниз 63"/>
          <p:cNvSpPr/>
          <p:nvPr/>
        </p:nvSpPr>
        <p:spPr>
          <a:xfrm rot="1036561">
            <a:off x="3585797" y="4660901"/>
            <a:ext cx="577362" cy="239713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5" name="Выноска со стрелкой вниз 64"/>
          <p:cNvSpPr/>
          <p:nvPr/>
        </p:nvSpPr>
        <p:spPr>
          <a:xfrm>
            <a:off x="467458" y="5661026"/>
            <a:ext cx="1944565" cy="720725"/>
          </a:xfrm>
          <a:prstGeom prst="downArrowCallout">
            <a:avLst/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>
                <a:latin typeface="Arial Narrow" pitchFamily="34" charset="0"/>
              </a:rPr>
              <a:t>Оперативная информация о пожарной опасности в лесах</a:t>
            </a:r>
          </a:p>
          <a:p>
            <a:pPr algn="ctr">
              <a:defRPr/>
            </a:pPr>
            <a:r>
              <a:rPr lang="ru-RU" sz="800" b="1" dirty="0" smtClean="0">
                <a:latin typeface="Arial Narrow" pitchFamily="34" charset="0"/>
              </a:rPr>
              <a:t>(ЕЖЕДНЕВНО</a:t>
            </a:r>
            <a:r>
              <a:rPr lang="ru-RU" sz="800" b="1" dirty="0">
                <a:latin typeface="Arial Narrow" pitchFamily="34" charset="0"/>
              </a:rPr>
              <a:t>: </a:t>
            </a:r>
            <a:r>
              <a:rPr lang="ru-RU" sz="800" b="1" dirty="0" smtClean="0">
                <a:latin typeface="Arial Narrow" pitchFamily="34" charset="0"/>
              </a:rPr>
              <a:t>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6" name="Выноска со стрелкой вниз 65"/>
          <p:cNvSpPr/>
          <p:nvPr/>
        </p:nvSpPr>
        <p:spPr>
          <a:xfrm>
            <a:off x="2483828" y="5661026"/>
            <a:ext cx="2154115" cy="720725"/>
          </a:xfrm>
          <a:prstGeom prst="downArrowCallout">
            <a:avLst/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dirty="0" smtClean="0">
                <a:latin typeface="Arial Narrow" pitchFamily="34" charset="0"/>
              </a:rPr>
              <a:t>Информация о </a:t>
            </a:r>
            <a:r>
              <a:rPr lang="ru-RU" sz="1000" dirty="0">
                <a:latin typeface="Arial Narrow" pitchFamily="34" charset="0"/>
              </a:rPr>
              <a:t>угрозе возникновения </a:t>
            </a:r>
            <a:r>
              <a:rPr lang="ru-RU" sz="1000" dirty="0" smtClean="0">
                <a:latin typeface="Arial Narrow" pitchFamily="34" charset="0"/>
              </a:rPr>
              <a:t>ЧС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15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67" name="Двойная стрелка влево/вправо 66"/>
          <p:cNvSpPr/>
          <p:nvPr/>
        </p:nvSpPr>
        <p:spPr>
          <a:xfrm>
            <a:off x="3059723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" name="Двойная стрелка влево/вправо 67"/>
          <p:cNvSpPr/>
          <p:nvPr/>
        </p:nvSpPr>
        <p:spPr>
          <a:xfrm>
            <a:off x="5508381" y="1844676"/>
            <a:ext cx="504092" cy="144463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9705115">
            <a:off x="5073162" y="4603751"/>
            <a:ext cx="577362" cy="238125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787412" y="6092825"/>
            <a:ext cx="4106008" cy="6492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tIns="14400" anchor="ctr"/>
          <a:lstStyle/>
          <a:p>
            <a:pPr algn="ctr">
              <a:lnSpc>
                <a:spcPct val="150000"/>
              </a:lnSpc>
              <a:defRPr/>
            </a:pPr>
            <a:r>
              <a:rPr lang="ru-RU" sz="1400" b="1" dirty="0"/>
              <a:t>Федеральная диспетчерская служба</a:t>
            </a:r>
            <a:endParaRPr lang="ru-RU" sz="1200" dirty="0"/>
          </a:p>
          <a:p>
            <a:pPr algn="ctr">
              <a:lnSpc>
                <a:spcPct val="150000"/>
              </a:lnSpc>
              <a:defRPr/>
            </a:pPr>
            <a:r>
              <a:rPr lang="ru-RU" sz="1200" b="1" dirty="0"/>
              <a:t>Департамент лесного хозяйства по ПФО</a:t>
            </a:r>
          </a:p>
        </p:txBody>
      </p:sp>
      <p:sp>
        <p:nvSpPr>
          <p:cNvPr id="34" name="Выноска со стрелкой вниз 33"/>
          <p:cNvSpPr/>
          <p:nvPr/>
        </p:nvSpPr>
        <p:spPr>
          <a:xfrm>
            <a:off x="4637943" y="5229226"/>
            <a:ext cx="1446334" cy="936625"/>
          </a:xfrm>
          <a:prstGeom prst="downArrowCallout">
            <a:avLst>
              <a:gd name="adj1" fmla="val 18303"/>
              <a:gd name="adj2" fmla="val 28267"/>
              <a:gd name="adj3" fmla="val 13409"/>
              <a:gd name="adj4" fmla="val 78410"/>
            </a:avLst>
          </a:prstGeom>
          <a:ln w="1905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О пожарной опасности </a:t>
            </a:r>
            <a:r>
              <a:rPr lang="ru-RU" sz="800" dirty="0">
                <a:latin typeface="Arial Narrow" pitchFamily="34" charset="0"/>
              </a:rPr>
              <a:t>в лесах</a:t>
            </a:r>
          </a:p>
          <a:p>
            <a:pPr algn="ctr">
              <a:defRPr/>
            </a:pPr>
            <a:r>
              <a:rPr lang="ru-RU" sz="800" dirty="0" smtClean="0">
                <a:latin typeface="Arial Narrow" pitchFamily="34" charset="0"/>
              </a:rPr>
              <a:t> и лесных пожарах </a:t>
            </a:r>
            <a:r>
              <a:rPr lang="ru-RU" sz="800" b="1" dirty="0" smtClean="0">
                <a:latin typeface="Arial Narrow" pitchFamily="34" charset="0"/>
              </a:rPr>
              <a:t>(ЕЖЕДНЕВНО: однократно)</a:t>
            </a:r>
            <a:endParaRPr lang="ru-RU" sz="800" b="1" dirty="0">
              <a:latin typeface="Arial Narrow" pitchFamily="34" charset="0"/>
            </a:endParaRPr>
          </a:p>
        </p:txBody>
      </p:sp>
      <p:sp>
        <p:nvSpPr>
          <p:cNvPr id="35" name="Выноска со стрелкой вниз 34"/>
          <p:cNvSpPr/>
          <p:nvPr/>
        </p:nvSpPr>
        <p:spPr>
          <a:xfrm>
            <a:off x="6100397" y="5229226"/>
            <a:ext cx="1639765" cy="936625"/>
          </a:xfrm>
          <a:prstGeom prst="downArrowCallout">
            <a:avLst>
              <a:gd name="adj1" fmla="val 15789"/>
              <a:gd name="adj2" fmla="val 25000"/>
              <a:gd name="adj3" fmla="val 13025"/>
              <a:gd name="adj4" fmla="val 77763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трансграничных пожарах, несчастных случаях, введении режима ЧС</a:t>
            </a:r>
          </a:p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49923" y="1230313"/>
            <a:ext cx="76932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7401658" y="1233488"/>
            <a:ext cx="842750" cy="2127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4284784" y="1338263"/>
            <a:ext cx="768777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960202" y="3068639"/>
            <a:ext cx="1439008" cy="1368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b="1" dirty="0">
                <a:latin typeface="Arial Narrow" pitchFamily="34" charset="0"/>
              </a:rPr>
              <a:t>КОГСАУ «Лесоохрана»</a:t>
            </a:r>
          </a:p>
        </p:txBody>
      </p:sp>
      <p:sp>
        <p:nvSpPr>
          <p:cNvPr id="40" name="Пятиугольник 39"/>
          <p:cNvSpPr/>
          <p:nvPr/>
        </p:nvSpPr>
        <p:spPr>
          <a:xfrm>
            <a:off x="317989" y="4292601"/>
            <a:ext cx="3030415" cy="576263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Информация</a:t>
            </a:r>
            <a:r>
              <a:rPr lang="ru-RU" sz="1100" dirty="0">
                <a:latin typeface="Arial Narrow" pitchFamily="34" charset="0"/>
              </a:rPr>
              <a:t> об угрозе возникновения  ЧС;</a:t>
            </a: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о несчастных случаях, о трансграничных пожарах</a:t>
            </a:r>
          </a:p>
        </p:txBody>
      </p:sp>
      <p:sp>
        <p:nvSpPr>
          <p:cNvPr id="41" name="Пятиугольник 40"/>
          <p:cNvSpPr/>
          <p:nvPr/>
        </p:nvSpPr>
        <p:spPr>
          <a:xfrm>
            <a:off x="5830766" y="3429001"/>
            <a:ext cx="1800957" cy="504825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10 </a:t>
            </a:r>
            <a:r>
              <a:rPr lang="ru-RU" sz="1100" b="1" dirty="0" smtClean="0">
                <a:latin typeface="Arial Narrow" pitchFamily="34" charset="0"/>
              </a:rPr>
              <a:t>минут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dirty="0">
                <a:latin typeface="Arial Narrow" pitchFamily="34" charset="0"/>
              </a:rPr>
              <a:t>(по факту события)</a:t>
            </a:r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2842846" y="4005263"/>
            <a:ext cx="792774" cy="2159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2772508" y="4652964"/>
            <a:ext cx="863112" cy="2889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000" b="1" dirty="0">
                <a:latin typeface="Arial Narrow" pitchFamily="34" charset="0"/>
              </a:rPr>
              <a:t>до 15 </a:t>
            </a:r>
            <a:r>
              <a:rPr lang="ru-RU" sz="1000" b="1" dirty="0" smtClean="0">
                <a:latin typeface="Arial Narrow" pitchFamily="34" charset="0"/>
              </a:rPr>
              <a:t>минут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49" name="Выноска со стрелкой вниз 48"/>
          <p:cNvSpPr/>
          <p:nvPr/>
        </p:nvSpPr>
        <p:spPr>
          <a:xfrm>
            <a:off x="7762143" y="5229226"/>
            <a:ext cx="1273419" cy="936625"/>
          </a:xfrm>
          <a:prstGeom prst="downArrowCallout">
            <a:avLst>
              <a:gd name="adj1" fmla="val 17628"/>
              <a:gd name="adj2" fmla="val 25000"/>
              <a:gd name="adj3" fmla="val 16246"/>
              <a:gd name="adj4" fmla="val 77765"/>
            </a:avLst>
          </a:prstGeom>
          <a:ln w="254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800" dirty="0">
                <a:latin typeface="Arial Narrow" pitchFamily="34" charset="0"/>
              </a:rPr>
              <a:t>О </a:t>
            </a:r>
            <a:r>
              <a:rPr lang="ru-RU" sz="800" dirty="0" smtClean="0">
                <a:latin typeface="Arial Narrow" pitchFamily="34" charset="0"/>
              </a:rPr>
              <a:t>пожарах, </a:t>
            </a:r>
            <a:r>
              <a:rPr lang="ru-RU" sz="800" dirty="0">
                <a:latin typeface="Arial Narrow" pitchFamily="34" charset="0"/>
              </a:rPr>
              <a:t>угрожающих населённым пунктам </a:t>
            </a:r>
          </a:p>
          <a:p>
            <a:pPr algn="ctr">
              <a:defRPr/>
            </a:pPr>
            <a:r>
              <a:rPr lang="ru-RU" sz="1000" b="1" dirty="0" smtClean="0">
                <a:latin typeface="Arial Narrow" pitchFamily="34" charset="0"/>
              </a:rPr>
              <a:t>(до </a:t>
            </a:r>
            <a:r>
              <a:rPr lang="ru-RU" sz="1000" b="1" dirty="0">
                <a:latin typeface="Arial Narrow" pitchFamily="34" charset="0"/>
              </a:rPr>
              <a:t>5 </a:t>
            </a:r>
            <a:r>
              <a:rPr lang="ru-RU" sz="1000" b="1" dirty="0" smtClean="0">
                <a:latin typeface="Arial Narrow" pitchFamily="34" charset="0"/>
              </a:rPr>
              <a:t>минут)</a:t>
            </a:r>
            <a:endParaRPr lang="ru-RU" sz="1000" b="1" dirty="0">
              <a:latin typeface="Arial Narrow" pitchFamily="34" charset="0"/>
            </a:endParaRPr>
          </a:p>
        </p:txBody>
      </p:sp>
      <p:sp>
        <p:nvSpPr>
          <p:cNvPr id="27" name="Выноска со стрелкой вниз 26"/>
          <p:cNvSpPr/>
          <p:nvPr/>
        </p:nvSpPr>
        <p:spPr>
          <a:xfrm>
            <a:off x="4895851" y="4868863"/>
            <a:ext cx="4139711" cy="360362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ln w="2540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300" b="1" dirty="0"/>
              <a:t>Передача информации</a:t>
            </a:r>
          </a:p>
        </p:txBody>
      </p:sp>
      <p:cxnSp>
        <p:nvCxnSpPr>
          <p:cNvPr id="46" name="Прямая соединительная линия 45"/>
          <p:cNvCxnSpPr>
            <a:stCxn id="33" idx="1"/>
            <a:endCxn id="33" idx="3"/>
          </p:cNvCxnSpPr>
          <p:nvPr/>
        </p:nvCxnSpPr>
        <p:spPr>
          <a:xfrm>
            <a:off x="4787412" y="6418263"/>
            <a:ext cx="410600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Пятиугольник 41"/>
          <p:cNvSpPr/>
          <p:nvPr/>
        </p:nvSpPr>
        <p:spPr>
          <a:xfrm>
            <a:off x="5827836" y="4005263"/>
            <a:ext cx="1871296" cy="647701"/>
          </a:xfrm>
          <a:prstGeom prst="homePlat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О пожарах, угрожающих населенным </a:t>
            </a:r>
            <a:r>
              <a:rPr lang="ru-RU" sz="1100" b="1" dirty="0" smtClean="0">
                <a:latin typeface="Arial Narrow" pitchFamily="34" charset="0"/>
              </a:rPr>
              <a:t>пунктам,</a:t>
            </a:r>
            <a:endParaRPr lang="ru-RU" sz="1100" b="1" dirty="0">
              <a:latin typeface="Arial Narrow" pitchFamily="34" charset="0"/>
            </a:endParaRPr>
          </a:p>
          <a:p>
            <a:pPr>
              <a:defRPr/>
            </a:pPr>
            <a:r>
              <a:rPr lang="ru-RU" sz="1100" b="1" dirty="0">
                <a:latin typeface="Arial Narrow" pitchFamily="34" charset="0"/>
              </a:rPr>
              <a:t>до 5 </a:t>
            </a:r>
            <a:r>
              <a:rPr lang="ru-RU" sz="1100" b="1" dirty="0" smtClean="0">
                <a:latin typeface="Arial Narrow" pitchFamily="34" charset="0"/>
              </a:rPr>
              <a:t>минут </a:t>
            </a:r>
            <a:r>
              <a:rPr lang="ru-RU" sz="1100" dirty="0" smtClean="0">
                <a:latin typeface="Arial Narrow" pitchFamily="34" charset="0"/>
              </a:rPr>
              <a:t>(по </a:t>
            </a:r>
            <a:r>
              <a:rPr lang="ru-RU" sz="1100" dirty="0">
                <a:latin typeface="Arial Narrow" pitchFamily="34" charset="0"/>
              </a:rPr>
              <a:t>факту события)</a:t>
            </a: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>
          <a:xfrm>
            <a:off x="3124200" y="0"/>
            <a:ext cx="2895600" cy="365125"/>
          </a:xfrm>
        </p:spPr>
        <p:txBody>
          <a:bodyPr/>
          <a:lstStyle/>
          <a:p>
            <a:r>
              <a:rPr lang="ru-RU" dirty="0" smtClean="0"/>
              <a:t>142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68766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1577</Words>
  <Application>Microsoft Office PowerPoint</Application>
  <PresentationFormat>Экран (4:3)</PresentationFormat>
  <Paragraphs>409</Paragraphs>
  <Slides>7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1. Карта-схема распределения земель субъекта Российской Федерации по зонам охраны лесов от пожаров различными способами (с использованием наземных, авиационных или космических средств), в том числе зона контроля, с указанием маршрутов авиационного патрулирования с границами муниципальных образований, лесничеств и лесопарков</vt:lpstr>
      <vt:lpstr>2. Карта-схема мест дислокации лесопожарных формирований, подразделений пожарной охраны  и аварийно-спасательных формирований </vt:lpstr>
      <vt:lpstr>2.1 Карта-схема мест дислокации лесопожарных формирований, подразделений пожарной охраны и аварийно-спасательных формирований </vt:lpstr>
      <vt:lpstr>3. Карта-схема межрегионального взаимодействия при тушении лесных пожаров </vt:lpstr>
      <vt:lpstr>4. Схема привлечения сил и средств подразделений пожарной охраны и аварийно-спасательных формирований, сил и средств, которые могут быть привлечены для борьбы с лесными пожарами, иных юридических лиц, которые могут быть привлечены в установленном порядке к тушению лесных пожаров, в соответствии с уровнем пожарной опасности в лесах </vt:lpstr>
      <vt:lpstr>5. Схема функционирования специализированной диспетчерской службы на территории Кировской области</vt:lpstr>
      <vt:lpstr>6. Схема оперативного обмена информацией о пожарной опасности и лесных пожарах на территории Кировской области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Карта-схема  распределения земель лесного фонда, расположенных на территории субъекта РФ, по зонам мониторинга</dc:title>
  <dc:creator>SamLab.ws</dc:creator>
  <cp:lastModifiedBy>Любовь В. Кузнецова</cp:lastModifiedBy>
  <cp:revision>83</cp:revision>
  <cp:lastPrinted>2021-01-28T06:38:08Z</cp:lastPrinted>
  <dcterms:created xsi:type="dcterms:W3CDTF">2018-02-04T06:29:19Z</dcterms:created>
  <dcterms:modified xsi:type="dcterms:W3CDTF">2021-03-18T08:18:48Z</dcterms:modified>
</cp:coreProperties>
</file>